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cd0b7782a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cd0b7782a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0fe51e2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0fe51e2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0fe51e2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0fe51e2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0fe51e2d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0fe51e2d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0fe51e2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60fe51e2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60fe51e2d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60fe51e2d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0fe51e2d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0fe51e2d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cd0b778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3cd0b778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cd0b778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cd0b778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cd0b7782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cd0b7782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1080300" y="1677388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4611275" y="1677388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4611300" y="3204100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1080325" y="3204100"/>
            <a:ext cx="3452400" cy="145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 txBox="1"/>
          <p:nvPr>
            <p:ph type="ctrTitle"/>
          </p:nvPr>
        </p:nvSpPr>
        <p:spPr>
          <a:xfrm>
            <a:off x="3019500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6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16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type="ctrTitle"/>
          </p:nvPr>
        </p:nvSpPr>
        <p:spPr>
          <a:xfrm>
            <a:off x="3019500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 rot="5400000">
            <a:off x="-150" y="150"/>
            <a:ext cx="715200" cy="714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8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9"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0"/>
          <p:cNvCxnSpPr/>
          <p:nvPr/>
        </p:nvCxnSpPr>
        <p:spPr>
          <a:xfrm>
            <a:off x="393910" y="2899950"/>
            <a:ext cx="2479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20"/>
          <p:cNvCxnSpPr/>
          <p:nvPr/>
        </p:nvCxnSpPr>
        <p:spPr>
          <a:xfrm>
            <a:off x="3332060" y="2899950"/>
            <a:ext cx="2479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0"/>
          <p:cNvCxnSpPr/>
          <p:nvPr/>
        </p:nvCxnSpPr>
        <p:spPr>
          <a:xfrm>
            <a:off x="6270210" y="2899950"/>
            <a:ext cx="2479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20"/>
          <p:cNvSpPr txBox="1"/>
          <p:nvPr>
            <p:ph type="title"/>
          </p:nvPr>
        </p:nvSpPr>
        <p:spPr>
          <a:xfrm>
            <a:off x="304800" y="477850"/>
            <a:ext cx="5590200" cy="219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304800" y="2976150"/>
            <a:ext cx="2646300" cy="159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2" type="body"/>
          </p:nvPr>
        </p:nvSpPr>
        <p:spPr>
          <a:xfrm>
            <a:off x="3248800" y="2976150"/>
            <a:ext cx="2646300" cy="159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3" type="body"/>
          </p:nvPr>
        </p:nvSpPr>
        <p:spPr>
          <a:xfrm>
            <a:off x="6192900" y="2998964"/>
            <a:ext cx="2646300" cy="159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0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●"/>
              <a:defRPr sz="1400">
                <a:solidFill>
                  <a:srgbClr val="21212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○"/>
              <a:defRPr sz="1400">
                <a:solidFill>
                  <a:srgbClr val="21212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1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13"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 amt="50000"/>
          </a:blip>
          <a:srcRect b="21875" l="0" r="0" t="21875"/>
          <a:stretch/>
        </p:blipFill>
        <p:spPr>
          <a:xfrm>
            <a:off x="0" y="0"/>
            <a:ext cx="914400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South Africa Truth and Reconciliation Initiative</a:t>
            </a:r>
            <a:endParaRPr/>
          </a:p>
        </p:txBody>
      </p: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Haolin Guo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22147" r="22147" t="0"/>
          <a:stretch/>
        </p:blipFill>
        <p:spPr>
          <a:xfrm>
            <a:off x="5244250" y="1386100"/>
            <a:ext cx="3232598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97" name="Google Shape;297;p33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Leveraging advanced statistical methodologies, we're empowered to derive profound historical and political insights concerning racial segregation.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Intriguingly, our analysis revealed that the degree of segregation exhibits only a weak correlation with contemporary political support for extreme-right political groups.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</a:rPr>
              <a:t>Technology: 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Questions?</a:t>
            </a:r>
            <a:endParaRPr/>
          </a:p>
        </p:txBody>
      </p:sp>
      <p:sp>
        <p:nvSpPr>
          <p:cNvPr id="304" name="Google Shape;304;p34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email: g.haolin@columbia.edu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Overview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134792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Utilize Machine Learning to Examine Racial Segregation Trends Over Time and Across Geographical Areas</a:t>
            </a:r>
            <a:endParaRPr/>
          </a:p>
        </p:txBody>
      </p:sp>
      <p:sp>
        <p:nvSpPr>
          <p:cNvPr id="233" name="Google Shape;233;p25"/>
          <p:cNvSpPr txBox="1"/>
          <p:nvPr>
            <p:ph idx="2" type="body"/>
          </p:nvPr>
        </p:nvSpPr>
        <p:spPr>
          <a:xfrm>
            <a:off x="4878875" y="177290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Increase awareness of the issue and introduce the project to organizations combating racism</a:t>
            </a:r>
            <a:endParaRPr/>
          </a:p>
        </p:txBody>
      </p:sp>
      <p:sp>
        <p:nvSpPr>
          <p:cNvPr id="234" name="Google Shape;234;p25"/>
          <p:cNvSpPr txBox="1"/>
          <p:nvPr>
            <p:ph idx="3" type="body"/>
          </p:nvPr>
        </p:nvSpPr>
        <p:spPr>
          <a:xfrm>
            <a:off x="1347900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Investigate South Africa's racially biased political landscape during the Apartheid era by assessing regional disparities in segregation levels</a:t>
            </a:r>
            <a:endParaRPr/>
          </a:p>
        </p:txBody>
      </p:sp>
      <p:sp>
        <p:nvSpPr>
          <p:cNvPr id="235" name="Google Shape;235;p25"/>
          <p:cNvSpPr txBox="1"/>
          <p:nvPr>
            <p:ph idx="4" type="body"/>
          </p:nvPr>
        </p:nvSpPr>
        <p:spPr>
          <a:xfrm>
            <a:off x="4878875" y="3299650"/>
            <a:ext cx="2917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Expand the conversation on race beyond African and African American populations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 amt="90000"/>
          </a:blip>
          <a:srcRect b="0" l="16595" r="16595" t="0"/>
          <a:stretch/>
        </p:blipFill>
        <p:spPr>
          <a:xfrm>
            <a:off x="150" y="0"/>
            <a:ext cx="4571924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 amt="90000"/>
          </a:blip>
          <a:srcRect b="0" l="22446" r="22441" t="0"/>
          <a:stretch/>
        </p:blipFill>
        <p:spPr>
          <a:xfrm>
            <a:off x="4572075" y="0"/>
            <a:ext cx="457192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>
            <p:ph type="ctrTitle"/>
          </p:nvPr>
        </p:nvSpPr>
        <p:spPr>
          <a:xfrm>
            <a:off x="3019500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History of Segregation: Apartheid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 amt="90000"/>
          </a:blip>
          <a:srcRect b="0" l="26664" r="26669" t="0"/>
          <a:stretch/>
        </p:blipFill>
        <p:spPr>
          <a:xfrm>
            <a:off x="150" y="0"/>
            <a:ext cx="4571925" cy="514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 rotWithShape="1">
          <a:blip r:embed="rId4">
            <a:alphaModFix amt="90000"/>
          </a:blip>
          <a:srcRect b="0" l="24976" r="24981" t="0"/>
          <a:stretch/>
        </p:blipFill>
        <p:spPr>
          <a:xfrm>
            <a:off x="4572075" y="0"/>
            <a:ext cx="457193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>
            <p:ph type="ctrTitle"/>
          </p:nvPr>
        </p:nvSpPr>
        <p:spPr>
          <a:xfrm>
            <a:off x="3019500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History of Segregation: USA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304800" y="477850"/>
            <a:ext cx="5590200" cy="8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304800" y="2976150"/>
            <a:ext cx="26463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Programmers (ML, image recognition; data crawling)</a:t>
            </a:r>
            <a:endParaRPr/>
          </a:p>
        </p:txBody>
      </p:sp>
      <p:sp>
        <p:nvSpPr>
          <p:cNvPr id="258" name="Google Shape;258;p28"/>
          <p:cNvSpPr txBox="1"/>
          <p:nvPr>
            <p:ph idx="2" type="body"/>
          </p:nvPr>
        </p:nvSpPr>
        <p:spPr>
          <a:xfrm>
            <a:off x="3248800" y="2976150"/>
            <a:ext cx="26463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Report Writer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idx="3" type="body"/>
          </p:nvPr>
        </p:nvSpPr>
        <p:spPr>
          <a:xfrm>
            <a:off x="6192900" y="2998964"/>
            <a:ext cx="26463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Coordinator (coordinate with charity organizations to present our results)</a:t>
            </a:r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63" y="1582813"/>
            <a:ext cx="1582937" cy="11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875" y="1514700"/>
            <a:ext cx="1884125" cy="1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123" y="1582825"/>
            <a:ext cx="2117277" cy="1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1133" l="0" r="0" t="1143"/>
          <a:stretch/>
        </p:blipFill>
        <p:spPr>
          <a:xfrm>
            <a:off x="3278400" y="0"/>
            <a:ext cx="58656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Machine Learning Applied to Analyze the Presence of Segregation in Visual Imagery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 rotWithShape="1">
          <a:blip r:embed="rId3">
            <a:alphaModFix/>
          </a:blip>
          <a:srcRect b="0" l="27672" r="27672" t="0"/>
          <a:stretch/>
        </p:blipFill>
        <p:spPr>
          <a:xfrm>
            <a:off x="3047650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b="35180" l="4195" r="77777" t="28299"/>
          <a:stretch/>
        </p:blipFill>
        <p:spPr>
          <a:xfrm>
            <a:off x="1982350" y="2130600"/>
            <a:ext cx="886199" cy="8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0" l="15739" r="15739" t="0"/>
          <a:stretch/>
        </p:blipFill>
        <p:spPr>
          <a:xfrm>
            <a:off x="3047650" y="0"/>
            <a:ext cx="6096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15739" r="15739" t="0"/>
          <a:stretch/>
        </p:blipFill>
        <p:spPr>
          <a:xfrm>
            <a:off x="3047650" y="0"/>
            <a:ext cx="6096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